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5204" r:id="rId4"/>
  </p:sldIdLst>
  <p:sldSz cx="16256000" cy="9144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2" autoAdjust="0"/>
    <p:restoredTop sz="86481" autoAdjust="0"/>
  </p:normalViewPr>
  <p:slideViewPr>
    <p:cSldViewPr>
      <p:cViewPr varScale="1">
        <p:scale>
          <a:sx n="45" d="100"/>
          <a:sy n="45" d="100"/>
        </p:scale>
        <p:origin x="1458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50" d="100"/>
        <a:sy n="150" d="100"/>
      </p:scale>
      <p:origin x="0" y="-78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A Blended" userId="1ef09e8b9510efb9" providerId="LiveId" clId="{0A612EF7-806E-4CCA-ACED-4B1DD8DEE7B5}"/>
    <pc:docChg chg="addSld delSld modSld">
      <pc:chgData name="UA Blended" userId="1ef09e8b9510efb9" providerId="LiveId" clId="{0A612EF7-806E-4CCA-ACED-4B1DD8DEE7B5}" dt="2023-08-02T21:19:41.199" v="12" actId="47"/>
      <pc:docMkLst>
        <pc:docMk/>
      </pc:docMkLst>
      <pc:sldChg chg="add">
        <pc:chgData name="UA Blended" userId="1ef09e8b9510efb9" providerId="LiveId" clId="{0A612EF7-806E-4CCA-ACED-4B1DD8DEE7B5}" dt="2023-08-02T21:18:43.789" v="0"/>
        <pc:sldMkLst>
          <pc:docMk/>
          <pc:sldMk cId="0" sldId="257"/>
        </pc:sldMkLst>
      </pc:sldChg>
      <pc:sldChg chg="del">
        <pc:chgData name="UA Blended" userId="1ef09e8b9510efb9" providerId="LiveId" clId="{0A612EF7-806E-4CCA-ACED-4B1DD8DEE7B5}" dt="2023-08-02T21:18:46.106" v="1" actId="47"/>
        <pc:sldMkLst>
          <pc:docMk/>
          <pc:sldMk cId="4036750610" sldId="281"/>
        </pc:sldMkLst>
      </pc:sldChg>
      <pc:sldChg chg="modSp mod">
        <pc:chgData name="UA Blended" userId="1ef09e8b9510efb9" providerId="LiveId" clId="{0A612EF7-806E-4CCA-ACED-4B1DD8DEE7B5}" dt="2023-08-02T21:19:10.671" v="2" actId="13926"/>
        <pc:sldMkLst>
          <pc:docMk/>
          <pc:sldMk cId="1739385968" sldId="282"/>
        </pc:sldMkLst>
        <pc:spChg chg="mod">
          <ac:chgData name="UA Blended" userId="1ef09e8b9510efb9" providerId="LiveId" clId="{0A612EF7-806E-4CCA-ACED-4B1DD8DEE7B5}" dt="2023-08-02T21:19:10.671" v="2" actId="13926"/>
          <ac:spMkLst>
            <pc:docMk/>
            <pc:sldMk cId="1739385968" sldId="282"/>
            <ac:spMk id="30" creationId="{5F0C107F-E248-A340-0B6C-8A9094F58F4B}"/>
          </ac:spMkLst>
        </pc:spChg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3266528612" sldId="390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874296062" sldId="391"/>
        </pc:sldMkLst>
      </pc:sldChg>
      <pc:sldChg chg="del">
        <pc:chgData name="UA Blended" userId="1ef09e8b9510efb9" providerId="LiveId" clId="{0A612EF7-806E-4CCA-ACED-4B1DD8DEE7B5}" dt="2023-08-02T21:19:14.040" v="3" actId="47"/>
        <pc:sldMkLst>
          <pc:docMk/>
          <pc:sldMk cId="216446110" sldId="5196"/>
        </pc:sldMkLst>
      </pc:sldChg>
      <pc:sldChg chg="del">
        <pc:chgData name="UA Blended" userId="1ef09e8b9510efb9" providerId="LiveId" clId="{0A612EF7-806E-4CCA-ACED-4B1DD8DEE7B5}" dt="2023-08-02T21:19:14.612" v="4" actId="47"/>
        <pc:sldMkLst>
          <pc:docMk/>
          <pc:sldMk cId="1698625576" sldId="5197"/>
        </pc:sldMkLst>
      </pc:sldChg>
      <pc:sldChg chg="del">
        <pc:chgData name="UA Blended" userId="1ef09e8b9510efb9" providerId="LiveId" clId="{0A612EF7-806E-4CCA-ACED-4B1DD8DEE7B5}" dt="2023-08-02T21:19:15.080" v="5" actId="47"/>
        <pc:sldMkLst>
          <pc:docMk/>
          <pc:sldMk cId="3581498315" sldId="5198"/>
        </pc:sldMkLst>
      </pc:sldChg>
      <pc:sldChg chg="del">
        <pc:chgData name="UA Blended" userId="1ef09e8b9510efb9" providerId="LiveId" clId="{0A612EF7-806E-4CCA-ACED-4B1DD8DEE7B5}" dt="2023-08-02T21:19:15.531" v="6" actId="47"/>
        <pc:sldMkLst>
          <pc:docMk/>
          <pc:sldMk cId="668310440" sldId="5199"/>
        </pc:sldMkLst>
      </pc:sldChg>
      <pc:sldChg chg="del">
        <pc:chgData name="UA Blended" userId="1ef09e8b9510efb9" providerId="LiveId" clId="{0A612EF7-806E-4CCA-ACED-4B1DD8DEE7B5}" dt="2023-08-02T21:19:16.027" v="7" actId="47"/>
        <pc:sldMkLst>
          <pc:docMk/>
          <pc:sldMk cId="867934999" sldId="5200"/>
        </pc:sldMkLst>
      </pc:sldChg>
      <pc:sldChg chg="del">
        <pc:chgData name="UA Blended" userId="1ef09e8b9510efb9" providerId="LiveId" clId="{0A612EF7-806E-4CCA-ACED-4B1DD8DEE7B5}" dt="2023-08-02T21:19:16.521" v="8" actId="47"/>
        <pc:sldMkLst>
          <pc:docMk/>
          <pc:sldMk cId="3220772634" sldId="5201"/>
        </pc:sldMkLst>
      </pc:sldChg>
      <pc:sldChg chg="del">
        <pc:chgData name="UA Blended" userId="1ef09e8b9510efb9" providerId="LiveId" clId="{0A612EF7-806E-4CCA-ACED-4B1DD8DEE7B5}" dt="2023-08-02T21:19:17.104" v="9" actId="47"/>
        <pc:sldMkLst>
          <pc:docMk/>
          <pc:sldMk cId="698152874" sldId="5202"/>
        </pc:sldMkLst>
      </pc:sldChg>
      <pc:sldChg chg="del">
        <pc:chgData name="UA Blended" userId="1ef09e8b9510efb9" providerId="LiveId" clId="{0A612EF7-806E-4CCA-ACED-4B1DD8DEE7B5}" dt="2023-08-02T21:19:17.653" v="10" actId="47"/>
        <pc:sldMkLst>
          <pc:docMk/>
          <pc:sldMk cId="37571692" sldId="5203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4248311332" sldId="5205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2619946645" sldId="5206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2950326464" sldId="5207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604338666" sldId="5208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2553734873" sldId="5209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699758237" sldId="5210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3243147810" sldId="5211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3931533767" sldId="5212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157562872" sldId="5213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1088848957" sldId="5214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3120897531" sldId="5215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268790426" sldId="5216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1920804172" sldId="5217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1709303855" sldId="5218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3398958409" sldId="5219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166838118" sldId="5220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16319355" sldId="5221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1317865047" sldId="5222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3664981320" sldId="5223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1905567896" sldId="5224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1937823785" sldId="5225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12649038" sldId="5226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551203676" sldId="5227"/>
        </pc:sldMkLst>
      </pc:sldChg>
      <pc:sldChg chg="del">
        <pc:chgData name="UA Blended" userId="1ef09e8b9510efb9" providerId="LiveId" clId="{0A612EF7-806E-4CCA-ACED-4B1DD8DEE7B5}" dt="2023-08-02T21:19:32.641" v="11" actId="47"/>
        <pc:sldMkLst>
          <pc:docMk/>
          <pc:sldMk cId="2793090423" sldId="5228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2710551873" sldId="5232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1864895124" sldId="5233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1158510119" sldId="5234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1833665968" sldId="5235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3142562821" sldId="5236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4173550130" sldId="5237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2453147998" sldId="5238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2209811906" sldId="5239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4030791522" sldId="5240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3768350792" sldId="5241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156730338" sldId="5242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4176539340" sldId="5243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2965720241" sldId="5244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2500447577" sldId="5245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375050565" sldId="5246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2504318979" sldId="5247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1955543032" sldId="5248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2632746760" sldId="5249"/>
        </pc:sldMkLst>
      </pc:sldChg>
      <pc:sldChg chg="del">
        <pc:chgData name="UA Blended" userId="1ef09e8b9510efb9" providerId="LiveId" clId="{0A612EF7-806E-4CCA-ACED-4B1DD8DEE7B5}" dt="2023-08-02T21:19:41.199" v="12" actId="47"/>
        <pc:sldMkLst>
          <pc:docMk/>
          <pc:sldMk cId="1291859970" sldId="5250"/>
        </pc:sldMkLst>
      </pc:sldChg>
      <pc:sldMasterChg chg="delSldLayout">
        <pc:chgData name="UA Blended" userId="1ef09e8b9510efb9" providerId="LiveId" clId="{0A612EF7-806E-4CCA-ACED-4B1DD8DEE7B5}" dt="2023-08-02T21:18:46.106" v="1" actId="47"/>
        <pc:sldMasterMkLst>
          <pc:docMk/>
          <pc:sldMasterMk cId="0" sldId="2147483648"/>
        </pc:sldMasterMkLst>
        <pc:sldLayoutChg chg="del">
          <pc:chgData name="UA Blended" userId="1ef09e8b9510efb9" providerId="LiveId" clId="{0A612EF7-806E-4CCA-ACED-4B1DD8DEE7B5}" dt="2023-08-02T21:18:46.106" v="1" actId="47"/>
          <pc:sldLayoutMkLst>
            <pc:docMk/>
            <pc:sldMasterMk cId="0" sldId="2147483648"/>
            <pc:sldLayoutMk cId="2880066116" sldId="2147483666"/>
          </pc:sldLayoutMkLst>
        </pc:sldLayoutChg>
      </pc:sldMasterChg>
    </pc:docChg>
  </pc:docChgLst>
  <pc:docChgLst>
    <pc:chgData name="UA Blended" userId="1ef09e8b9510efb9" providerId="LiveId" clId="{4AEBF664-D83D-49ED-95B5-80DCFECED180}"/>
    <pc:docChg chg="delSld">
      <pc:chgData name="UA Blended" userId="1ef09e8b9510efb9" providerId="LiveId" clId="{4AEBF664-D83D-49ED-95B5-80DCFECED180}" dt="2023-08-23T21:09:15.208" v="1" actId="2696"/>
      <pc:docMkLst>
        <pc:docMk/>
      </pc:docMkLst>
      <pc:sldChg chg="del">
        <pc:chgData name="UA Blended" userId="1ef09e8b9510efb9" providerId="LiveId" clId="{4AEBF664-D83D-49ED-95B5-80DCFECED180}" dt="2023-08-23T21:09:11.906" v="0" actId="2696"/>
        <pc:sldMkLst>
          <pc:docMk/>
          <pc:sldMk cId="1739385968" sldId="282"/>
        </pc:sldMkLst>
      </pc:sldChg>
      <pc:sldChg chg="del">
        <pc:chgData name="UA Blended" userId="1ef09e8b9510efb9" providerId="LiveId" clId="{4AEBF664-D83D-49ED-95B5-80DCFECED180}" dt="2023-08-23T21:09:15.208" v="1" actId="2696"/>
        <pc:sldMkLst>
          <pc:docMk/>
          <pc:sldMk cId="4223478431" sldId="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138" cy="351737"/>
          </a:xfrm>
          <a:prstGeom prst="rect">
            <a:avLst/>
          </a:prstGeom>
        </p:spPr>
        <p:txBody>
          <a:bodyPr vert="horz" lIns="58704" tIns="29352" rIns="58704" bIns="29352" rtlCol="0"/>
          <a:lstStyle>
            <a:lvl1pPr algn="l">
              <a:defRPr sz="8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9045" cy="351737"/>
          </a:xfrm>
          <a:prstGeom prst="rect">
            <a:avLst/>
          </a:prstGeom>
        </p:spPr>
        <p:txBody>
          <a:bodyPr vert="horz" lIns="58704" tIns="29352" rIns="58704" bIns="29352" rtlCol="0"/>
          <a:lstStyle>
            <a:lvl1pPr algn="r">
              <a:defRPr sz="800"/>
            </a:lvl1pPr>
          </a:lstStyle>
          <a:p>
            <a:fld id="{6F62F8C7-5C59-4048-B127-C121A5CCE193}" type="datetimeFigureOut">
              <a:rPr lang="es-ES" smtClean="0"/>
              <a:t>23/08/2023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704" tIns="29352" rIns="58704" bIns="29352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58704" tIns="29352" rIns="58704" bIns="29352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138" cy="351737"/>
          </a:xfrm>
          <a:prstGeom prst="rect">
            <a:avLst/>
          </a:prstGeom>
        </p:spPr>
        <p:txBody>
          <a:bodyPr vert="horz" lIns="58704" tIns="29352" rIns="58704" bIns="29352" rtlCol="0" anchor="b"/>
          <a:lstStyle>
            <a:lvl1pPr algn="l">
              <a:defRPr sz="8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539" y="6658664"/>
            <a:ext cx="4029045" cy="351737"/>
          </a:xfrm>
          <a:prstGeom prst="rect">
            <a:avLst/>
          </a:prstGeom>
        </p:spPr>
        <p:txBody>
          <a:bodyPr vert="horz" lIns="58704" tIns="29352" rIns="58704" bIns="29352" rtlCol="0" anchor="b"/>
          <a:lstStyle>
            <a:lvl1pPr algn="r">
              <a:defRPr sz="800"/>
            </a:lvl1pPr>
          </a:lstStyle>
          <a:p>
            <a:fld id="{3D321BA9-5D63-4817-B1C6-4AFB44F03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0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A14733-6473-4FDE-A05F-F378E32A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" y="8503920"/>
            <a:ext cx="3738880" cy="276999"/>
          </a:xfrm>
        </p:spPr>
        <p:txBody>
          <a:bodyPr/>
          <a:lstStyle/>
          <a:p>
            <a:fld id="{954ECF60-3846-41F5-BB47-6E1487B225A8}" type="datetimeFigureOut">
              <a:rPr lang="es-CL" smtClean="0"/>
              <a:t>23-08-2023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5EC31F-2B37-4AAD-A1AF-699B570B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27040" y="8503920"/>
            <a:ext cx="5201920" cy="276999"/>
          </a:xfr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A9CA0-79C4-4268-9906-78A759CB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</p:spPr>
        <p:txBody>
          <a:bodyPr/>
          <a:lstStyle/>
          <a:p>
            <a:fld id="{05518668-2ECA-4DAC-95F5-25D16DD19A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68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6953" y="1324043"/>
            <a:ext cx="13542093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2804" y="4409139"/>
            <a:ext cx="13650391" cy="3163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Imagen que contiene exterior, pasto, foto, montañ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4800"/>
            <a:ext cx="16256000" cy="950472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738182" y="2686643"/>
            <a:ext cx="6228017" cy="18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Cursos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Online y Semipresenciales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Postgrados y Educación Continua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t="29998" b="28226"/>
          <a:stretch/>
        </p:blipFill>
        <p:spPr>
          <a:xfrm>
            <a:off x="9539327" y="7286846"/>
            <a:ext cx="3732931" cy="15594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>
            <a:cxnSpLocks/>
          </p:cNvCxnSpPr>
          <p:nvPr/>
        </p:nvCxnSpPr>
        <p:spPr>
          <a:xfrm>
            <a:off x="2512196" y="2862357"/>
            <a:ext cx="0" cy="1481043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1" descr="Imagen que contiene dibuj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t="23021" b="32685"/>
          <a:stretch/>
        </p:blipFill>
        <p:spPr>
          <a:xfrm>
            <a:off x="13284958" y="7641266"/>
            <a:ext cx="2720555" cy="120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A5370BE-E5B7-C196-D1C6-7F2907E5DCDC}"/>
              </a:ext>
            </a:extLst>
          </p:cNvPr>
          <p:cNvSpPr txBox="1"/>
          <p:nvPr/>
        </p:nvSpPr>
        <p:spPr>
          <a:xfrm>
            <a:off x="2738182" y="462986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&gt; IR POR MÁS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8793" y="1338583"/>
            <a:ext cx="10015442" cy="1292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4810">
              <a:lnSpc>
                <a:spcPct val="141700"/>
              </a:lnSpc>
              <a:spcBef>
                <a:spcPts val="100"/>
              </a:spcBef>
            </a:pPr>
            <a:r>
              <a:rPr sz="2000" dirty="0" err="1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Metodología</a:t>
            </a:r>
            <a:r>
              <a:rPr sz="2000" spc="-1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sz="2000" spc="-1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spc="-1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y/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000" spc="-1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 err="1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semipresencial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ES" sz="2000" spc="-10" dirty="0">
              <a:solidFill>
                <a:srgbClr val="2D2D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84810">
              <a:lnSpc>
                <a:spcPct val="141700"/>
              </a:lnSpc>
              <a:spcBef>
                <a:spcPts val="100"/>
              </a:spcBef>
            </a:pPr>
            <a:r>
              <a:rPr lang="es-ES" sz="2000" spc="-1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r>
              <a:rPr sz="2000" spc="-1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2000" spc="-10" dirty="0" err="1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ursos</a:t>
            </a:r>
            <a:endParaRPr lang="es-ES" sz="2000" spc="-10" dirty="0">
              <a:solidFill>
                <a:srgbClr val="2D2D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84810">
              <a:lnSpc>
                <a:spcPct val="141700"/>
              </a:lnSpc>
              <a:spcBef>
                <a:spcPts val="100"/>
              </a:spcBef>
            </a:pPr>
            <a:r>
              <a:rPr lang="es-ES"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Ejecutados por UABLENDED y certificados por la Universidad de los Andes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6717" y="2861196"/>
            <a:ext cx="11783717" cy="1715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ES" sz="2000" b="1" dirty="0" err="1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s-ES" sz="2000" b="1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curso cuenta con:</a:t>
            </a:r>
            <a:endParaRPr sz="1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6870">
              <a:lnSpc>
                <a:spcPct val="100000"/>
              </a:lnSpc>
            </a:pPr>
            <a:endParaRPr lang="es-ES" sz="1100" dirty="0">
              <a:solidFill>
                <a:srgbClr val="2D2D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6870">
              <a:lnSpc>
                <a:spcPct val="100000"/>
              </a:lnSpc>
            </a:pPr>
            <a:r>
              <a:rPr lang="es-ES"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módulos 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asincrónicos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6870">
              <a:lnSpc>
                <a:spcPct val="100000"/>
              </a:lnSpc>
              <a:spcBef>
                <a:spcPts val="1000"/>
              </a:spcBef>
            </a:pPr>
            <a:r>
              <a:rPr lang="es-ES"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sz="2000" spc="-1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clase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intermedia</a:t>
            </a:r>
            <a:r>
              <a:rPr sz="2000" spc="-1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(zoom)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  <a:r>
              <a:rPr lang="es-ES" sz="2000" spc="-10" dirty="0" err="1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es-ES"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6870">
              <a:lnSpc>
                <a:spcPct val="100000"/>
              </a:lnSpc>
              <a:spcBef>
                <a:spcPts val="1000"/>
              </a:spcBef>
            </a:pPr>
            <a:r>
              <a:rPr lang="es-ES"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clase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sincrónica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vivo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(zoom)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presencial-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híbrida,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Universidad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sz="2000" spc="-10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Andes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sz="2000" spc="-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 err="1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hrs</a:t>
            </a:r>
            <a:r>
              <a:rPr lang="es-ES" sz="2000"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CL" sz="2000" spc="-10" dirty="0">
              <a:solidFill>
                <a:srgbClr val="2D2D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5191" y="711200"/>
            <a:ext cx="79393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3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Cursos </a:t>
            </a:r>
            <a:r>
              <a:rPr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UANDES</a:t>
            </a:r>
            <a:r>
              <a:rPr spc="-25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</a:p>
        </p:txBody>
      </p:sp>
      <p:sp>
        <p:nvSpPr>
          <p:cNvPr id="15" name="object 15"/>
          <p:cNvSpPr/>
          <p:nvPr/>
        </p:nvSpPr>
        <p:spPr>
          <a:xfrm>
            <a:off x="4427857" y="1280040"/>
            <a:ext cx="7263130" cy="0"/>
          </a:xfrm>
          <a:custGeom>
            <a:avLst/>
            <a:gdLst/>
            <a:ahLst/>
            <a:cxnLst/>
            <a:rect l="l" t="t" r="r" b="b"/>
            <a:pathLst>
              <a:path w="7263130">
                <a:moveTo>
                  <a:pt x="0" y="0"/>
                </a:moveTo>
                <a:lnTo>
                  <a:pt x="7263104" y="0"/>
                </a:lnTo>
              </a:path>
            </a:pathLst>
          </a:custGeom>
          <a:ln w="25400">
            <a:solidFill>
              <a:srgbClr val="DB00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7774" y="1524000"/>
            <a:ext cx="75565" cy="158115"/>
          </a:xfrm>
          <a:custGeom>
            <a:avLst/>
            <a:gdLst/>
            <a:ahLst/>
            <a:cxnLst/>
            <a:rect l="l" t="t" r="r" b="b"/>
            <a:pathLst>
              <a:path w="75564" h="158114">
                <a:moveTo>
                  <a:pt x="0" y="0"/>
                </a:moveTo>
                <a:lnTo>
                  <a:pt x="75006" y="78892"/>
                </a:lnTo>
                <a:lnTo>
                  <a:pt x="0" y="157772"/>
                </a:lnTo>
              </a:path>
            </a:pathLst>
          </a:custGeom>
          <a:ln w="30480">
            <a:solidFill>
              <a:srgbClr val="DB00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7774" y="1975485"/>
            <a:ext cx="75565" cy="158115"/>
          </a:xfrm>
          <a:custGeom>
            <a:avLst/>
            <a:gdLst/>
            <a:ahLst/>
            <a:cxnLst/>
            <a:rect l="l" t="t" r="r" b="b"/>
            <a:pathLst>
              <a:path w="75564" h="158114">
                <a:moveTo>
                  <a:pt x="0" y="0"/>
                </a:moveTo>
                <a:lnTo>
                  <a:pt x="75006" y="78892"/>
                </a:lnTo>
                <a:lnTo>
                  <a:pt x="0" y="157784"/>
                </a:lnTo>
              </a:path>
            </a:pathLst>
          </a:custGeom>
          <a:ln w="30480">
            <a:solidFill>
              <a:srgbClr val="DB00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7774" y="2432685"/>
            <a:ext cx="75565" cy="158115"/>
          </a:xfrm>
          <a:custGeom>
            <a:avLst/>
            <a:gdLst/>
            <a:ahLst/>
            <a:cxnLst/>
            <a:rect l="l" t="t" r="r" b="b"/>
            <a:pathLst>
              <a:path w="75564" h="158114">
                <a:moveTo>
                  <a:pt x="0" y="0"/>
                </a:moveTo>
                <a:lnTo>
                  <a:pt x="75006" y="78892"/>
                </a:lnTo>
                <a:lnTo>
                  <a:pt x="0" y="157772"/>
                </a:lnTo>
              </a:path>
            </a:pathLst>
          </a:custGeom>
          <a:ln w="30480">
            <a:solidFill>
              <a:srgbClr val="DB00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7000" y="5070475"/>
            <a:ext cx="1044575" cy="1108075"/>
          </a:xfrm>
          <a:custGeom>
            <a:avLst/>
            <a:gdLst/>
            <a:ahLst/>
            <a:cxnLst/>
            <a:rect l="l" t="t" r="r" b="b"/>
            <a:pathLst>
              <a:path w="1044575" h="1108075">
                <a:moveTo>
                  <a:pt x="1044194" y="0"/>
                </a:moveTo>
                <a:lnTo>
                  <a:pt x="0" y="0"/>
                </a:lnTo>
                <a:lnTo>
                  <a:pt x="0" y="1107782"/>
                </a:lnTo>
                <a:lnTo>
                  <a:pt x="1044194" y="1107782"/>
                </a:lnTo>
                <a:lnTo>
                  <a:pt x="1044194" y="0"/>
                </a:lnTo>
                <a:close/>
              </a:path>
            </a:pathLst>
          </a:custGeom>
          <a:solidFill>
            <a:srgbClr val="495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10970" y="5232565"/>
            <a:ext cx="1535430" cy="553720"/>
          </a:xfrm>
          <a:prstGeom prst="rect">
            <a:avLst/>
          </a:prstGeom>
          <a:solidFill>
            <a:srgbClr val="E1E1E1"/>
          </a:solidFill>
          <a:ln w="9525">
            <a:solidFill>
              <a:srgbClr val="A8A8A8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145"/>
              </a:spcBef>
            </a:pP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MÓDULO</a:t>
            </a:r>
            <a:r>
              <a:rPr sz="1600" b="1" spc="-8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2690" y="5375275"/>
            <a:ext cx="14351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-10" dirty="0">
                <a:solidFill>
                  <a:srgbClr val="5F5F5F"/>
                </a:solidFill>
                <a:latin typeface="Arial"/>
                <a:cs typeface="Arial"/>
              </a:rPr>
              <a:t>=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2600" y="5232565"/>
            <a:ext cx="1535430" cy="553720"/>
          </a:xfrm>
          <a:prstGeom prst="rect">
            <a:avLst/>
          </a:prstGeom>
          <a:solidFill>
            <a:srgbClr val="E1E1E1"/>
          </a:solidFill>
          <a:ln w="9525">
            <a:solidFill>
              <a:srgbClr val="A8A8A8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145"/>
              </a:spcBef>
            </a:pP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MÓDULO</a:t>
            </a:r>
            <a:r>
              <a:rPr sz="1600" b="1" spc="-8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22800" y="5232565"/>
            <a:ext cx="1535430" cy="553720"/>
          </a:xfrm>
          <a:prstGeom prst="rect">
            <a:avLst/>
          </a:prstGeom>
          <a:solidFill>
            <a:srgbClr val="E1E1E1"/>
          </a:solidFill>
          <a:ln w="9525">
            <a:solidFill>
              <a:srgbClr val="A8A8A8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145"/>
              </a:spcBef>
            </a:pP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MÓDULO</a:t>
            </a:r>
            <a:r>
              <a:rPr sz="1600" b="1" spc="-8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40370" y="5232565"/>
            <a:ext cx="1535430" cy="553720"/>
          </a:xfrm>
          <a:prstGeom prst="rect">
            <a:avLst/>
          </a:prstGeom>
          <a:solidFill>
            <a:srgbClr val="E1E1E1"/>
          </a:solidFill>
          <a:ln w="9525">
            <a:solidFill>
              <a:srgbClr val="A8A8A8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145"/>
              </a:spcBef>
            </a:pP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MÓDULO</a:t>
            </a:r>
            <a:r>
              <a:rPr sz="1600" b="1" spc="-8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52000" y="5232565"/>
            <a:ext cx="1535430" cy="553720"/>
          </a:xfrm>
          <a:prstGeom prst="rect">
            <a:avLst/>
          </a:prstGeom>
          <a:solidFill>
            <a:srgbClr val="E1E1E1"/>
          </a:solidFill>
          <a:ln w="9525">
            <a:solidFill>
              <a:srgbClr val="A8A8A8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145"/>
              </a:spcBef>
            </a:pP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MÓDULO</a:t>
            </a:r>
            <a:r>
              <a:rPr sz="1600" b="1" spc="-8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52200" y="5232565"/>
            <a:ext cx="1535430" cy="553720"/>
          </a:xfrm>
          <a:prstGeom prst="rect">
            <a:avLst/>
          </a:prstGeom>
          <a:solidFill>
            <a:srgbClr val="E1E1E1"/>
          </a:solidFill>
          <a:ln w="9525">
            <a:solidFill>
              <a:srgbClr val="A8A8A8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145"/>
              </a:spcBef>
            </a:pP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MÓDULO</a:t>
            </a:r>
            <a:r>
              <a:rPr sz="1600" b="1" spc="-8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852400" y="5232565"/>
            <a:ext cx="1535430" cy="553720"/>
          </a:xfrm>
          <a:prstGeom prst="rect">
            <a:avLst/>
          </a:prstGeom>
          <a:solidFill>
            <a:srgbClr val="E1E1E1"/>
          </a:solidFill>
          <a:ln w="9525">
            <a:solidFill>
              <a:srgbClr val="A8A8A8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145"/>
              </a:spcBef>
            </a:pP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MÓDULO</a:t>
            </a:r>
            <a:r>
              <a:rPr sz="1600" b="1" spc="-8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452600" y="5232565"/>
            <a:ext cx="1535430" cy="553720"/>
          </a:xfrm>
          <a:prstGeom prst="rect">
            <a:avLst/>
          </a:prstGeom>
          <a:solidFill>
            <a:srgbClr val="E1E1E1"/>
          </a:solidFill>
          <a:ln w="9525">
            <a:solidFill>
              <a:srgbClr val="A8A8A8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366395" marR="99695" indent="-230504">
              <a:lnSpc>
                <a:spcPts val="1910"/>
              </a:lnSpc>
              <a:spcBef>
                <a:spcPts val="219"/>
              </a:spcBef>
            </a:pP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Clase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en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5F5F5F"/>
                </a:solidFill>
                <a:latin typeface="Arial"/>
                <a:cs typeface="Arial"/>
              </a:rPr>
              <a:t>vivo </a:t>
            </a: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3</a:t>
            </a:r>
            <a:r>
              <a:rPr sz="16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hr</a:t>
            </a:r>
            <a:r>
              <a:rPr sz="16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F5F5F"/>
                </a:solidFill>
                <a:latin typeface="Arial"/>
                <a:cs typeface="Arial"/>
              </a:rPr>
              <a:t>máx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32800" y="6289675"/>
            <a:ext cx="106807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dirty="0">
                <a:solidFill>
                  <a:srgbClr val="5F5F5F"/>
                </a:solidFill>
                <a:latin typeface="Arial"/>
                <a:cs typeface="Arial"/>
              </a:rPr>
              <a:t>8</a:t>
            </a:r>
            <a:r>
              <a:rPr sz="1650" spc="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5F5F5F"/>
                </a:solidFill>
                <a:latin typeface="Arial"/>
                <a:cs typeface="Arial"/>
              </a:rPr>
              <a:t>semanas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87171" y="6075300"/>
            <a:ext cx="14489429" cy="139700"/>
          </a:xfrm>
          <a:custGeom>
            <a:avLst/>
            <a:gdLst/>
            <a:ahLst/>
            <a:cxnLst/>
            <a:rect l="l" t="t" r="r" b="b"/>
            <a:pathLst>
              <a:path w="13027025" h="250190">
                <a:moveTo>
                  <a:pt x="0" y="0"/>
                </a:moveTo>
                <a:lnTo>
                  <a:pt x="0" y="86677"/>
                </a:lnTo>
                <a:lnTo>
                  <a:pt x="4460" y="108768"/>
                </a:lnTo>
                <a:lnTo>
                  <a:pt x="16624" y="126809"/>
                </a:lnTo>
                <a:lnTo>
                  <a:pt x="34665" y="138973"/>
                </a:lnTo>
                <a:lnTo>
                  <a:pt x="56756" y="143433"/>
                </a:lnTo>
                <a:lnTo>
                  <a:pt x="6459105" y="143433"/>
                </a:lnTo>
                <a:lnTo>
                  <a:pt x="6467252" y="144022"/>
                </a:lnTo>
                <a:lnTo>
                  <a:pt x="6475191" y="145764"/>
                </a:lnTo>
                <a:lnTo>
                  <a:pt x="6482799" y="148620"/>
                </a:lnTo>
                <a:lnTo>
                  <a:pt x="6489954" y="152552"/>
                </a:lnTo>
                <a:lnTo>
                  <a:pt x="6625958" y="240664"/>
                </a:lnTo>
                <a:lnTo>
                  <a:pt x="6640611" y="247421"/>
                </a:lnTo>
                <a:lnTo>
                  <a:pt x="6656268" y="249777"/>
                </a:lnTo>
                <a:lnTo>
                  <a:pt x="6671965" y="247723"/>
                </a:lnTo>
                <a:lnTo>
                  <a:pt x="6686740" y="241249"/>
                </a:lnTo>
                <a:lnTo>
                  <a:pt x="6809803" y="164871"/>
                </a:lnTo>
                <a:lnTo>
                  <a:pt x="6816780" y="161187"/>
                </a:lnTo>
                <a:lnTo>
                  <a:pt x="6824168" y="158519"/>
                </a:lnTo>
                <a:lnTo>
                  <a:pt x="6831854" y="156897"/>
                </a:lnTo>
                <a:lnTo>
                  <a:pt x="6839724" y="156349"/>
                </a:lnTo>
                <a:lnTo>
                  <a:pt x="12969671" y="156349"/>
                </a:lnTo>
                <a:lnTo>
                  <a:pt x="12991763" y="151889"/>
                </a:lnTo>
                <a:lnTo>
                  <a:pt x="13009803" y="139725"/>
                </a:lnTo>
                <a:lnTo>
                  <a:pt x="13021967" y="121684"/>
                </a:lnTo>
                <a:lnTo>
                  <a:pt x="13026428" y="99593"/>
                </a:lnTo>
                <a:lnTo>
                  <a:pt x="1302642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988204" cy="4427475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:a16="http://schemas.microsoft.com/office/drawing/2014/main" id="{F8E8C69B-9162-74FB-0EB8-85A349F47D3D}"/>
              </a:ext>
            </a:extLst>
          </p:cNvPr>
          <p:cNvGrpSpPr/>
          <p:nvPr/>
        </p:nvGrpSpPr>
        <p:grpSpPr>
          <a:xfrm>
            <a:off x="149225" y="5029200"/>
            <a:ext cx="1044575" cy="1108075"/>
            <a:chOff x="1246733" y="6899275"/>
            <a:chExt cx="1044575" cy="1108075"/>
          </a:xfrm>
        </p:grpSpPr>
        <p:sp>
          <p:nvSpPr>
            <p:cNvPr id="30" name="object 30"/>
            <p:cNvSpPr txBox="1"/>
            <p:nvPr/>
          </p:nvSpPr>
          <p:spPr>
            <a:xfrm>
              <a:off x="1246733" y="6899275"/>
              <a:ext cx="1044575" cy="1108075"/>
            </a:xfrm>
            <a:prstGeom prst="rect">
              <a:avLst/>
            </a:prstGeom>
          </p:spPr>
          <p:txBody>
            <a:bodyPr vert="horz" wrap="square" lIns="0" tIns="145415" rIns="0" bIns="0" rtlCol="0">
              <a:spAutoFit/>
            </a:bodyPr>
            <a:lstStyle/>
            <a:p>
              <a:pPr marL="147320">
                <a:lnSpc>
                  <a:spcPct val="100000"/>
                </a:lnSpc>
                <a:spcBef>
                  <a:spcPts val="1145"/>
                </a:spcBef>
              </a:pPr>
              <a:r>
                <a:rPr sz="1600" b="1" spc="-10" dirty="0">
                  <a:solidFill>
                    <a:srgbClr val="FFFFFF"/>
                  </a:solidFill>
                  <a:latin typeface="Arial"/>
                  <a:cs typeface="Arial"/>
                </a:rPr>
                <a:t>CURSO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529308" y="7432675"/>
              <a:ext cx="495300" cy="424180"/>
            </a:xfrm>
            <a:custGeom>
              <a:avLst/>
              <a:gdLst/>
              <a:ahLst/>
              <a:cxnLst/>
              <a:rect l="l" t="t" r="r" b="b"/>
              <a:pathLst>
                <a:path w="495300" h="424179">
                  <a:moveTo>
                    <a:pt x="282892" y="297815"/>
                  </a:moveTo>
                  <a:lnTo>
                    <a:pt x="279641" y="294576"/>
                  </a:lnTo>
                  <a:lnTo>
                    <a:pt x="275640" y="294576"/>
                  </a:lnTo>
                  <a:lnTo>
                    <a:pt x="148183" y="294576"/>
                  </a:lnTo>
                  <a:lnTo>
                    <a:pt x="144932" y="297815"/>
                  </a:lnTo>
                  <a:lnTo>
                    <a:pt x="144932" y="305828"/>
                  </a:lnTo>
                  <a:lnTo>
                    <a:pt x="148183" y="309067"/>
                  </a:lnTo>
                  <a:lnTo>
                    <a:pt x="279641" y="309067"/>
                  </a:lnTo>
                  <a:lnTo>
                    <a:pt x="282892" y="305828"/>
                  </a:lnTo>
                  <a:lnTo>
                    <a:pt x="282892" y="297815"/>
                  </a:lnTo>
                  <a:close/>
                </a:path>
                <a:path w="495300" h="424179">
                  <a:moveTo>
                    <a:pt x="349796" y="267081"/>
                  </a:moveTo>
                  <a:lnTo>
                    <a:pt x="346544" y="263829"/>
                  </a:lnTo>
                  <a:lnTo>
                    <a:pt x="342544" y="263829"/>
                  </a:lnTo>
                  <a:lnTo>
                    <a:pt x="148170" y="263829"/>
                  </a:lnTo>
                  <a:lnTo>
                    <a:pt x="144919" y="267081"/>
                  </a:lnTo>
                  <a:lnTo>
                    <a:pt x="144919" y="275082"/>
                  </a:lnTo>
                  <a:lnTo>
                    <a:pt x="148170" y="278320"/>
                  </a:lnTo>
                  <a:lnTo>
                    <a:pt x="346544" y="278320"/>
                  </a:lnTo>
                  <a:lnTo>
                    <a:pt x="349796" y="275082"/>
                  </a:lnTo>
                  <a:lnTo>
                    <a:pt x="349796" y="267081"/>
                  </a:lnTo>
                  <a:close/>
                </a:path>
                <a:path w="495300" h="424179">
                  <a:moveTo>
                    <a:pt x="462356" y="353326"/>
                  </a:moveTo>
                  <a:lnTo>
                    <a:pt x="462343" y="97751"/>
                  </a:lnTo>
                  <a:lnTo>
                    <a:pt x="460260" y="87414"/>
                  </a:lnTo>
                  <a:lnTo>
                    <a:pt x="459079" y="85674"/>
                  </a:lnTo>
                  <a:lnTo>
                    <a:pt x="454558" y="78968"/>
                  </a:lnTo>
                  <a:lnTo>
                    <a:pt x="446100" y="73266"/>
                  </a:lnTo>
                  <a:lnTo>
                    <a:pt x="435762" y="71170"/>
                  </a:lnTo>
                  <a:lnTo>
                    <a:pt x="396646" y="71170"/>
                  </a:lnTo>
                  <a:lnTo>
                    <a:pt x="396646" y="64160"/>
                  </a:lnTo>
                  <a:lnTo>
                    <a:pt x="396646" y="55346"/>
                  </a:lnTo>
                  <a:lnTo>
                    <a:pt x="390969" y="49669"/>
                  </a:lnTo>
                  <a:lnTo>
                    <a:pt x="382155" y="49669"/>
                  </a:lnTo>
                  <a:lnTo>
                    <a:pt x="382155" y="64160"/>
                  </a:lnTo>
                  <a:lnTo>
                    <a:pt x="382155" y="228676"/>
                  </a:lnTo>
                  <a:lnTo>
                    <a:pt x="290487" y="228676"/>
                  </a:lnTo>
                  <a:lnTo>
                    <a:pt x="298945" y="225755"/>
                  </a:lnTo>
                  <a:lnTo>
                    <a:pt x="368566" y="201676"/>
                  </a:lnTo>
                  <a:lnTo>
                    <a:pt x="371995" y="196875"/>
                  </a:lnTo>
                  <a:lnTo>
                    <a:pt x="371995" y="64160"/>
                  </a:lnTo>
                  <a:lnTo>
                    <a:pt x="382155" y="64160"/>
                  </a:lnTo>
                  <a:lnTo>
                    <a:pt x="382155" y="49669"/>
                  </a:lnTo>
                  <a:lnTo>
                    <a:pt x="371995" y="49669"/>
                  </a:lnTo>
                  <a:lnTo>
                    <a:pt x="371995" y="15875"/>
                  </a:lnTo>
                  <a:lnTo>
                    <a:pt x="371995" y="9207"/>
                  </a:lnTo>
                  <a:lnTo>
                    <a:pt x="370001" y="5359"/>
                  </a:lnTo>
                  <a:lnTo>
                    <a:pt x="363347" y="622"/>
                  </a:lnTo>
                  <a:lnTo>
                    <a:pt x="359054" y="0"/>
                  </a:lnTo>
                  <a:lnTo>
                    <a:pt x="328587" y="10541"/>
                  </a:lnTo>
                  <a:lnTo>
                    <a:pt x="326580" y="14668"/>
                  </a:lnTo>
                  <a:lnTo>
                    <a:pt x="329196" y="22225"/>
                  </a:lnTo>
                  <a:lnTo>
                    <a:pt x="333324" y="24244"/>
                  </a:lnTo>
                  <a:lnTo>
                    <a:pt x="357492" y="15875"/>
                  </a:lnTo>
                  <a:lnTo>
                    <a:pt x="357492" y="190169"/>
                  </a:lnTo>
                  <a:lnTo>
                    <a:pt x="254609" y="225755"/>
                  </a:lnTo>
                  <a:lnTo>
                    <a:pt x="254609" y="51460"/>
                  </a:lnTo>
                  <a:lnTo>
                    <a:pt x="291706" y="38633"/>
                  </a:lnTo>
                  <a:lnTo>
                    <a:pt x="311670" y="31724"/>
                  </a:lnTo>
                  <a:lnTo>
                    <a:pt x="313664" y="27597"/>
                  </a:lnTo>
                  <a:lnTo>
                    <a:pt x="311061" y="20027"/>
                  </a:lnTo>
                  <a:lnTo>
                    <a:pt x="306933" y="18021"/>
                  </a:lnTo>
                  <a:lnTo>
                    <a:pt x="247357" y="38633"/>
                  </a:lnTo>
                  <a:lnTo>
                    <a:pt x="240106" y="36131"/>
                  </a:lnTo>
                  <a:lnTo>
                    <a:pt x="240106" y="51460"/>
                  </a:lnTo>
                  <a:lnTo>
                    <a:pt x="240106" y="225755"/>
                  </a:lnTo>
                  <a:lnTo>
                    <a:pt x="204228" y="213360"/>
                  </a:lnTo>
                  <a:lnTo>
                    <a:pt x="204228" y="228676"/>
                  </a:lnTo>
                  <a:lnTo>
                    <a:pt x="112560" y="228676"/>
                  </a:lnTo>
                  <a:lnTo>
                    <a:pt x="112560" y="114668"/>
                  </a:lnTo>
                  <a:lnTo>
                    <a:pt x="112560" y="85674"/>
                  </a:lnTo>
                  <a:lnTo>
                    <a:pt x="112560" y="64160"/>
                  </a:lnTo>
                  <a:lnTo>
                    <a:pt x="122720" y="64160"/>
                  </a:lnTo>
                  <a:lnTo>
                    <a:pt x="122720" y="196875"/>
                  </a:lnTo>
                  <a:lnTo>
                    <a:pt x="126149" y="201676"/>
                  </a:lnTo>
                  <a:lnTo>
                    <a:pt x="204228" y="228676"/>
                  </a:lnTo>
                  <a:lnTo>
                    <a:pt x="204228" y="213360"/>
                  </a:lnTo>
                  <a:lnTo>
                    <a:pt x="137210" y="190169"/>
                  </a:lnTo>
                  <a:lnTo>
                    <a:pt x="137210" y="64160"/>
                  </a:lnTo>
                  <a:lnTo>
                    <a:pt x="137210" y="15875"/>
                  </a:lnTo>
                  <a:lnTo>
                    <a:pt x="240106" y="51460"/>
                  </a:lnTo>
                  <a:lnTo>
                    <a:pt x="240106" y="36131"/>
                  </a:lnTo>
                  <a:lnTo>
                    <a:pt x="181559" y="15875"/>
                  </a:lnTo>
                  <a:lnTo>
                    <a:pt x="135661" y="0"/>
                  </a:lnTo>
                  <a:lnTo>
                    <a:pt x="131368" y="622"/>
                  </a:lnTo>
                  <a:lnTo>
                    <a:pt x="124714" y="5359"/>
                  </a:lnTo>
                  <a:lnTo>
                    <a:pt x="122720" y="9207"/>
                  </a:lnTo>
                  <a:lnTo>
                    <a:pt x="122720" y="49669"/>
                  </a:lnTo>
                  <a:lnTo>
                    <a:pt x="103746" y="49669"/>
                  </a:lnTo>
                  <a:lnTo>
                    <a:pt x="98069" y="55346"/>
                  </a:lnTo>
                  <a:lnTo>
                    <a:pt x="98069" y="71183"/>
                  </a:lnTo>
                  <a:lnTo>
                    <a:pt x="58940" y="71183"/>
                  </a:lnTo>
                  <a:lnTo>
                    <a:pt x="48615" y="73266"/>
                  </a:lnTo>
                  <a:lnTo>
                    <a:pt x="40157" y="78968"/>
                  </a:lnTo>
                  <a:lnTo>
                    <a:pt x="34455" y="87414"/>
                  </a:lnTo>
                  <a:lnTo>
                    <a:pt x="32359" y="97751"/>
                  </a:lnTo>
                  <a:lnTo>
                    <a:pt x="32359" y="127533"/>
                  </a:lnTo>
                  <a:lnTo>
                    <a:pt x="35610" y="130771"/>
                  </a:lnTo>
                  <a:lnTo>
                    <a:pt x="43611" y="130771"/>
                  </a:lnTo>
                  <a:lnTo>
                    <a:pt x="46863" y="127533"/>
                  </a:lnTo>
                  <a:lnTo>
                    <a:pt x="46875" y="91084"/>
                  </a:lnTo>
                  <a:lnTo>
                    <a:pt x="52285" y="85674"/>
                  </a:lnTo>
                  <a:lnTo>
                    <a:pt x="98069" y="85674"/>
                  </a:lnTo>
                  <a:lnTo>
                    <a:pt x="98069" y="100177"/>
                  </a:lnTo>
                  <a:lnTo>
                    <a:pt x="66675" y="100177"/>
                  </a:lnTo>
                  <a:lnTo>
                    <a:pt x="64833" y="100939"/>
                  </a:lnTo>
                  <a:lnTo>
                    <a:pt x="62115" y="103657"/>
                  </a:lnTo>
                  <a:lnTo>
                    <a:pt x="61353" y="105498"/>
                  </a:lnTo>
                  <a:lnTo>
                    <a:pt x="61366" y="343319"/>
                  </a:lnTo>
                  <a:lnTo>
                    <a:pt x="64604" y="346557"/>
                  </a:lnTo>
                  <a:lnTo>
                    <a:pt x="428040" y="346557"/>
                  </a:lnTo>
                  <a:lnTo>
                    <a:pt x="429882" y="345782"/>
                  </a:lnTo>
                  <a:lnTo>
                    <a:pt x="432600" y="343065"/>
                  </a:lnTo>
                  <a:lnTo>
                    <a:pt x="433362" y="341223"/>
                  </a:lnTo>
                  <a:lnTo>
                    <a:pt x="433362" y="332066"/>
                  </a:lnTo>
                  <a:lnTo>
                    <a:pt x="433349" y="114655"/>
                  </a:lnTo>
                  <a:lnTo>
                    <a:pt x="433349" y="103403"/>
                  </a:lnTo>
                  <a:lnTo>
                    <a:pt x="430110" y="100164"/>
                  </a:lnTo>
                  <a:lnTo>
                    <a:pt x="418871" y="100164"/>
                  </a:lnTo>
                  <a:lnTo>
                    <a:pt x="418871" y="332054"/>
                  </a:lnTo>
                  <a:lnTo>
                    <a:pt x="75857" y="332066"/>
                  </a:lnTo>
                  <a:lnTo>
                    <a:pt x="75844" y="114668"/>
                  </a:lnTo>
                  <a:lnTo>
                    <a:pt x="98069" y="114668"/>
                  </a:lnTo>
                  <a:lnTo>
                    <a:pt x="98069" y="237490"/>
                  </a:lnTo>
                  <a:lnTo>
                    <a:pt x="103746" y="243166"/>
                  </a:lnTo>
                  <a:lnTo>
                    <a:pt x="390969" y="243166"/>
                  </a:lnTo>
                  <a:lnTo>
                    <a:pt x="396646" y="237490"/>
                  </a:lnTo>
                  <a:lnTo>
                    <a:pt x="396646" y="228676"/>
                  </a:lnTo>
                  <a:lnTo>
                    <a:pt x="396646" y="114655"/>
                  </a:lnTo>
                  <a:lnTo>
                    <a:pt x="418858" y="114655"/>
                  </a:lnTo>
                  <a:lnTo>
                    <a:pt x="418871" y="332054"/>
                  </a:lnTo>
                  <a:lnTo>
                    <a:pt x="418871" y="100164"/>
                  </a:lnTo>
                  <a:lnTo>
                    <a:pt x="396646" y="100164"/>
                  </a:lnTo>
                  <a:lnTo>
                    <a:pt x="396646" y="85674"/>
                  </a:lnTo>
                  <a:lnTo>
                    <a:pt x="442429" y="85674"/>
                  </a:lnTo>
                  <a:lnTo>
                    <a:pt x="447852" y="91084"/>
                  </a:lnTo>
                  <a:lnTo>
                    <a:pt x="447840" y="355638"/>
                  </a:lnTo>
                  <a:lnTo>
                    <a:pt x="442442" y="361048"/>
                  </a:lnTo>
                  <a:lnTo>
                    <a:pt x="58953" y="361061"/>
                  </a:lnTo>
                  <a:lnTo>
                    <a:pt x="459447" y="361048"/>
                  </a:lnTo>
                  <a:lnTo>
                    <a:pt x="461289" y="357428"/>
                  </a:lnTo>
                  <a:lnTo>
                    <a:pt x="462356" y="353326"/>
                  </a:lnTo>
                  <a:close/>
                </a:path>
                <a:path w="495300" h="424179">
                  <a:moveTo>
                    <a:pt x="494715" y="381838"/>
                  </a:moveTo>
                  <a:lnTo>
                    <a:pt x="493445" y="375551"/>
                  </a:lnTo>
                  <a:lnTo>
                    <a:pt x="493090" y="373761"/>
                  </a:lnTo>
                  <a:lnTo>
                    <a:pt x="488632" y="367157"/>
                  </a:lnTo>
                  <a:lnTo>
                    <a:pt x="482028" y="362699"/>
                  </a:lnTo>
                  <a:lnTo>
                    <a:pt x="473951" y="361061"/>
                  </a:lnTo>
                  <a:lnTo>
                    <a:pt x="281660" y="361061"/>
                  </a:lnTo>
                  <a:lnTo>
                    <a:pt x="281660" y="375551"/>
                  </a:lnTo>
                  <a:lnTo>
                    <a:pt x="281660" y="382638"/>
                  </a:lnTo>
                  <a:lnTo>
                    <a:pt x="280047" y="384251"/>
                  </a:lnTo>
                  <a:lnTo>
                    <a:pt x="214668" y="384251"/>
                  </a:lnTo>
                  <a:lnTo>
                    <a:pt x="213055" y="382638"/>
                  </a:lnTo>
                  <a:lnTo>
                    <a:pt x="213055" y="375551"/>
                  </a:lnTo>
                  <a:lnTo>
                    <a:pt x="281660" y="375551"/>
                  </a:lnTo>
                  <a:lnTo>
                    <a:pt x="281660" y="361061"/>
                  </a:lnTo>
                  <a:lnTo>
                    <a:pt x="58953" y="361061"/>
                  </a:lnTo>
                  <a:lnTo>
                    <a:pt x="52285" y="361061"/>
                  </a:lnTo>
                  <a:lnTo>
                    <a:pt x="46875" y="355638"/>
                  </a:lnTo>
                  <a:lnTo>
                    <a:pt x="46863" y="150533"/>
                  </a:lnTo>
                  <a:lnTo>
                    <a:pt x="43611" y="147294"/>
                  </a:lnTo>
                  <a:lnTo>
                    <a:pt x="35610" y="147294"/>
                  </a:lnTo>
                  <a:lnTo>
                    <a:pt x="32372" y="150533"/>
                  </a:lnTo>
                  <a:lnTo>
                    <a:pt x="32372" y="353326"/>
                  </a:lnTo>
                  <a:lnTo>
                    <a:pt x="33426" y="357428"/>
                  </a:lnTo>
                  <a:lnTo>
                    <a:pt x="35293" y="361061"/>
                  </a:lnTo>
                  <a:lnTo>
                    <a:pt x="20764" y="361061"/>
                  </a:lnTo>
                  <a:lnTo>
                    <a:pt x="12700" y="362699"/>
                  </a:lnTo>
                  <a:lnTo>
                    <a:pt x="6096" y="367157"/>
                  </a:lnTo>
                  <a:lnTo>
                    <a:pt x="1638" y="373761"/>
                  </a:lnTo>
                  <a:lnTo>
                    <a:pt x="0" y="381838"/>
                  </a:lnTo>
                  <a:lnTo>
                    <a:pt x="0" y="403085"/>
                  </a:lnTo>
                  <a:lnTo>
                    <a:pt x="1638" y="411162"/>
                  </a:lnTo>
                  <a:lnTo>
                    <a:pt x="6096" y="417766"/>
                  </a:lnTo>
                  <a:lnTo>
                    <a:pt x="12700" y="422224"/>
                  </a:lnTo>
                  <a:lnTo>
                    <a:pt x="20764" y="423862"/>
                  </a:lnTo>
                  <a:lnTo>
                    <a:pt x="312889" y="423862"/>
                  </a:lnTo>
                  <a:lnTo>
                    <a:pt x="316141" y="420624"/>
                  </a:lnTo>
                  <a:lnTo>
                    <a:pt x="316141" y="412623"/>
                  </a:lnTo>
                  <a:lnTo>
                    <a:pt x="312889" y="409371"/>
                  </a:lnTo>
                  <a:lnTo>
                    <a:pt x="17310" y="409371"/>
                  </a:lnTo>
                  <a:lnTo>
                    <a:pt x="14490" y="406552"/>
                  </a:lnTo>
                  <a:lnTo>
                    <a:pt x="14490" y="378371"/>
                  </a:lnTo>
                  <a:lnTo>
                    <a:pt x="17310" y="375551"/>
                  </a:lnTo>
                  <a:lnTo>
                    <a:pt x="198564" y="375551"/>
                  </a:lnTo>
                  <a:lnTo>
                    <a:pt x="198564" y="380644"/>
                  </a:lnTo>
                  <a:lnTo>
                    <a:pt x="199999" y="387680"/>
                  </a:lnTo>
                  <a:lnTo>
                    <a:pt x="203873" y="393433"/>
                  </a:lnTo>
                  <a:lnTo>
                    <a:pt x="209626" y="397319"/>
                  </a:lnTo>
                  <a:lnTo>
                    <a:pt x="216662" y="398741"/>
                  </a:lnTo>
                  <a:lnTo>
                    <a:pt x="278053" y="398741"/>
                  </a:lnTo>
                  <a:lnTo>
                    <a:pt x="296151" y="380644"/>
                  </a:lnTo>
                  <a:lnTo>
                    <a:pt x="296151" y="375551"/>
                  </a:lnTo>
                  <a:lnTo>
                    <a:pt x="477405" y="375551"/>
                  </a:lnTo>
                  <a:lnTo>
                    <a:pt x="480225" y="378371"/>
                  </a:lnTo>
                  <a:lnTo>
                    <a:pt x="480225" y="406552"/>
                  </a:lnTo>
                  <a:lnTo>
                    <a:pt x="477405" y="409371"/>
                  </a:lnTo>
                  <a:lnTo>
                    <a:pt x="336524" y="409371"/>
                  </a:lnTo>
                  <a:lnTo>
                    <a:pt x="333286" y="412623"/>
                  </a:lnTo>
                  <a:lnTo>
                    <a:pt x="333286" y="420624"/>
                  </a:lnTo>
                  <a:lnTo>
                    <a:pt x="336524" y="423862"/>
                  </a:lnTo>
                  <a:lnTo>
                    <a:pt x="473951" y="423862"/>
                  </a:lnTo>
                  <a:lnTo>
                    <a:pt x="482028" y="422224"/>
                  </a:lnTo>
                  <a:lnTo>
                    <a:pt x="488632" y="417766"/>
                  </a:lnTo>
                  <a:lnTo>
                    <a:pt x="493090" y="411162"/>
                  </a:lnTo>
                  <a:lnTo>
                    <a:pt x="494715" y="403085"/>
                  </a:lnTo>
                  <a:lnTo>
                    <a:pt x="494715" y="381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39">
            <a:extLst>
              <a:ext uri="{FF2B5EF4-FFF2-40B4-BE49-F238E27FC236}">
                <a16:creationId xmlns:a16="http://schemas.microsoft.com/office/drawing/2014/main" id="{78280722-0B22-87E3-332A-BD121B065702}"/>
              </a:ext>
            </a:extLst>
          </p:cNvPr>
          <p:cNvSpPr txBox="1"/>
          <p:nvPr/>
        </p:nvSpPr>
        <p:spPr>
          <a:xfrm>
            <a:off x="6223001" y="5222875"/>
            <a:ext cx="1741170" cy="541173"/>
          </a:xfrm>
          <a:prstGeom prst="rect">
            <a:avLst/>
          </a:prstGeom>
          <a:solidFill>
            <a:srgbClr val="E1E1E1"/>
          </a:solidFill>
          <a:ln w="9525">
            <a:solidFill>
              <a:srgbClr val="A8A8A8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366395" marR="99695" indent="-230504">
              <a:lnSpc>
                <a:spcPts val="1910"/>
              </a:lnSpc>
              <a:spcBef>
                <a:spcPts val="219"/>
              </a:spcBef>
            </a:pP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Clase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F5F5F"/>
                </a:solidFill>
                <a:latin typeface="Arial"/>
                <a:cs typeface="Arial"/>
              </a:rPr>
              <a:t>en</a:t>
            </a:r>
            <a:r>
              <a:rPr sz="1600" b="1" spc="-5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5F5F5F"/>
                </a:solidFill>
                <a:latin typeface="Arial"/>
                <a:cs typeface="Arial"/>
              </a:rPr>
              <a:t>vivo </a:t>
            </a:r>
            <a:endParaRPr lang="es-ES" sz="1600" b="1" spc="-2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366395" marR="99695" indent="-230504" algn="ctr">
              <a:lnSpc>
                <a:spcPts val="1910"/>
              </a:lnSpc>
              <a:spcBef>
                <a:spcPts val="219"/>
              </a:spcBef>
            </a:pPr>
            <a:r>
              <a:rPr lang="es-ES" sz="1600" b="1" spc="-20" dirty="0">
                <a:solidFill>
                  <a:srgbClr val="5F5F5F"/>
                </a:solidFill>
                <a:latin typeface="Arial"/>
                <a:cs typeface="Arial"/>
              </a:rPr>
              <a:t>2</a:t>
            </a:r>
            <a:r>
              <a:rPr sz="16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5F5F5F"/>
                </a:solidFill>
                <a:latin typeface="Arial"/>
                <a:cs typeface="Arial"/>
              </a:rPr>
              <a:t>hr</a:t>
            </a:r>
            <a:r>
              <a:rPr sz="16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600" b="1" spc="-25" dirty="0" err="1">
                <a:solidFill>
                  <a:srgbClr val="5F5F5F"/>
                </a:solidFill>
                <a:latin typeface="Arial"/>
                <a:cs typeface="Arial"/>
              </a:rPr>
              <a:t>máx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25AE2E26-CD54-9EFD-2838-2A1CC4CF4C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385" y="350114"/>
            <a:ext cx="4036930" cy="76701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537C2EE1-DEBD-3DC0-3109-1D11701013D7}"/>
              </a:ext>
            </a:extLst>
          </p:cNvPr>
          <p:cNvSpPr txBox="1"/>
          <p:nvPr/>
        </p:nvSpPr>
        <p:spPr>
          <a:xfrm>
            <a:off x="940288" y="7325242"/>
            <a:ext cx="14935201" cy="411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50000"/>
              </a:lnSpc>
            </a:pPr>
            <a:r>
              <a:rPr lang="es-ES" sz="2000" dirty="0">
                <a:solidFill>
                  <a:srgbClr val="2D2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 100% Financiamiento SENCE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DC56B1B2-95B5-9F4F-063E-35C4A7A99385}"/>
              </a:ext>
            </a:extLst>
          </p:cNvPr>
          <p:cNvSpPr/>
          <p:nvPr/>
        </p:nvSpPr>
        <p:spPr>
          <a:xfrm>
            <a:off x="1062404" y="7543800"/>
            <a:ext cx="75565" cy="158115"/>
          </a:xfrm>
          <a:custGeom>
            <a:avLst/>
            <a:gdLst/>
            <a:ahLst/>
            <a:cxnLst/>
            <a:rect l="l" t="t" r="r" b="b"/>
            <a:pathLst>
              <a:path w="75565" h="158114">
                <a:moveTo>
                  <a:pt x="0" y="0"/>
                </a:moveTo>
                <a:lnTo>
                  <a:pt x="75006" y="78892"/>
                </a:lnTo>
                <a:lnTo>
                  <a:pt x="0" y="157772"/>
                </a:lnTo>
              </a:path>
            </a:pathLst>
          </a:custGeom>
          <a:ln w="30480">
            <a:solidFill>
              <a:srgbClr val="DB00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2615" y="152400"/>
            <a:ext cx="12605385" cy="269817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Resultado de aprendizaje: 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comprender, diseñar, desarrollar y evaluar un plan de marketing digital completo, que incorpore la amplitud de herramientas del marketing estratégico para la gestión de un negocio, ya sea tradicional o digital.</a:t>
            </a:r>
            <a:endParaRPr lang="es-ES" b="1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marL="12700" algn="just">
              <a:spcBef>
                <a:spcPts val="100"/>
              </a:spcBef>
            </a:pPr>
            <a:endParaRPr lang="es-ES" b="1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marL="12700" algn="just">
              <a:spcBef>
                <a:spcPts val="100"/>
              </a:spcBef>
            </a:pP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Perfil ingreso: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s-ES" sz="18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personas con título profesional o técnico,  que   tengan   o   no   formación   en  marketing  digital  y  e-</a:t>
            </a:r>
            <a:r>
              <a:rPr lang="es-ES" sz="1800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commerce</a:t>
            </a:r>
            <a:r>
              <a:rPr lang="es-ES" sz="18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, interesadas  en  poder entender las tendencias en materia de  marketing digital, modelos de negocios, innovación y comercio electrónico, para poder aplicarlas en sus organizaciones o emprendimientos.</a:t>
            </a:r>
          </a:p>
          <a:p>
            <a:pPr marL="12700" algn="just">
              <a:spcBef>
                <a:spcPts val="100"/>
              </a:spcBef>
            </a:pPr>
            <a:endParaRPr lang="es-ES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marL="12700" algn="just">
              <a:spcBef>
                <a:spcPts val="100"/>
              </a:spcBef>
            </a:pP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Metodología: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7 módulos asincrónicos+1 clase intermedia sincrónica de 2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hrs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. máx.+1 clase final sincrónica de 3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hrs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. máx.</a:t>
            </a:r>
          </a:p>
          <a:p>
            <a:pPr marL="12700" algn="just">
              <a:spcBef>
                <a:spcPts val="100"/>
              </a:spcBef>
            </a:pPr>
            <a:endParaRPr lang="es-ES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25401" y="0"/>
            <a:ext cx="2972435" cy="2580194"/>
          </a:xfrm>
          <a:custGeom>
            <a:avLst/>
            <a:gdLst/>
            <a:ahLst/>
            <a:cxnLst/>
            <a:rect l="l" t="t" r="r" b="b"/>
            <a:pathLst>
              <a:path w="3923029" h="3916045">
                <a:moveTo>
                  <a:pt x="3922534" y="0"/>
                </a:moveTo>
                <a:lnTo>
                  <a:pt x="0" y="0"/>
                </a:lnTo>
                <a:lnTo>
                  <a:pt x="0" y="3915841"/>
                </a:lnTo>
                <a:lnTo>
                  <a:pt x="3922534" y="3915841"/>
                </a:lnTo>
                <a:lnTo>
                  <a:pt x="3922534" y="0"/>
                </a:lnTo>
                <a:close/>
              </a:path>
            </a:pathLst>
          </a:custGeom>
          <a:solidFill>
            <a:srgbClr val="E60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9400" y="381000"/>
            <a:ext cx="225583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2800" b="0" kern="1200" spc="4" dirty="0">
                <a:latin typeface="Tahoma"/>
                <a:cs typeface="Tahoma"/>
              </a:rPr>
              <a:t>Marketing Digital</a:t>
            </a:r>
            <a:endParaRPr sz="2800" b="0" kern="1200" spc="4" dirty="0">
              <a:latin typeface="Tahoma"/>
              <a:cs typeface="Tahoma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C0F68AA9-2FF2-7E0D-278F-1F723BA97327}"/>
              </a:ext>
            </a:extLst>
          </p:cNvPr>
          <p:cNvSpPr txBox="1"/>
          <p:nvPr/>
        </p:nvSpPr>
        <p:spPr>
          <a:xfrm>
            <a:off x="182337" y="2743200"/>
            <a:ext cx="4973864" cy="623504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Módulo 1: ¿Qué es el Marketing Digital?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Marketing tradicional v/s Marketing Digital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¿Marketing o publicidad?. 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Ventajas y desventajas del Marketing Digital . 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La importancia del Plan de Marketing Digital y sus pasos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El nuevo consumidor digital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El nuevo comportamiento digital</a:t>
            </a:r>
          </a:p>
          <a:p>
            <a:pPr marL="12700">
              <a:lnSpc>
                <a:spcPct val="100000"/>
              </a:lnSpc>
            </a:pPr>
            <a:endParaRPr lang="es-ES" b="1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Módulo 2: Transformación digital y Marketing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Orígenes de la Transformación digital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Factores centrales de la Transformación Digital en Marketing. 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Transformación Digital: ¿Cómo cambia el Marketing con lo Digital?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Estrategia de Marketing Digital: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Consideraciones operativas y estratégicas</a:t>
            </a:r>
          </a:p>
          <a:p>
            <a:pPr marL="12700">
              <a:lnSpc>
                <a:spcPct val="100000"/>
              </a:lnSpc>
            </a:pPr>
            <a:endParaRPr lang="es-ES" b="1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Módulo 3: La estrategia de marketing digital y sus variables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El modelo de negocios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85166FCC-DD32-862A-B02A-C148F6164947}"/>
              </a:ext>
            </a:extLst>
          </p:cNvPr>
          <p:cNvSpPr txBox="1"/>
          <p:nvPr/>
        </p:nvSpPr>
        <p:spPr>
          <a:xfrm>
            <a:off x="5516336" y="2708161"/>
            <a:ext cx="5290457" cy="623504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Las 4C del Marketing Digital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Objetivos del Marketing Digital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Customer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Persona y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Customer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Journey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.. 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El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funnel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o embudo de conversión.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Principales estrategias para lograr mis objetivos.</a:t>
            </a:r>
          </a:p>
          <a:p>
            <a:pPr marL="12700">
              <a:lnSpc>
                <a:spcPct val="100000"/>
              </a:lnSpc>
            </a:pPr>
            <a:endParaRPr lang="es-ES" b="1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Módulo 4: La importancia de los canales, el embudo de conversión y la analítica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Selección de canales; de dónde viene cada venta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La importancia de la parte alta del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funnel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: Branding y Atracción. 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Inbound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vs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Outbound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Marketing. 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Tipos de Tráfico Web: “Los distintos canales para llegar a nuestros clientes”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Tráfico de Referidos. 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Tráfico Directo y Tráfico Redes Sociales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La importancia de las métricas y la analítica</a:t>
            </a:r>
          </a:p>
          <a:p>
            <a:pPr marL="12700">
              <a:lnSpc>
                <a:spcPct val="100000"/>
              </a:lnSpc>
            </a:pPr>
            <a:endParaRPr lang="es-ES" b="1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Módulo 5: Analítica y métrica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Medios de comunicación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Medición: parte media y baja del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funnel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. 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Marketing de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influencers</a:t>
            </a:r>
            <a:endParaRPr lang="es-ES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21E15906-B2E2-767E-70E4-E3718DC958F5}"/>
              </a:ext>
            </a:extLst>
          </p:cNvPr>
          <p:cNvSpPr txBox="1"/>
          <p:nvPr/>
        </p:nvSpPr>
        <p:spPr>
          <a:xfrm>
            <a:off x="10959194" y="2667000"/>
            <a:ext cx="5114470" cy="568104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/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La importancia de las redes sociales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Métricas: CTR, CPA, ROI, Tasa de Conversión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Content marketing / Email Marketing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Definiendo los KPI</a:t>
            </a:r>
          </a:p>
          <a:p>
            <a:pPr marL="12700">
              <a:lnSpc>
                <a:spcPct val="100000"/>
              </a:lnSpc>
            </a:pPr>
            <a:endParaRPr lang="es-ES" b="1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Módulo 6: Herramientas de </a:t>
            </a:r>
            <a:r>
              <a:rPr lang="es-ES" b="1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Mktg</a:t>
            </a: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Digital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Herramientas de marketing digital: Facebook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Ads</a:t>
            </a:r>
            <a:endParaRPr lang="es-ES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Herramientas de marketing digital: Google </a:t>
            </a:r>
            <a:r>
              <a:rPr lang="es-ES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Ads</a:t>
            </a: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. 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¿Cómo generar, distribuir y dar visibilidad a tus contenidos?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Para promover tu negocio: WhatsApp Business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Para administrar tu negocio y mejorar la experiencia con tus clientes</a:t>
            </a:r>
          </a:p>
          <a:p>
            <a:pPr marL="12700">
              <a:lnSpc>
                <a:spcPct val="100000"/>
              </a:lnSpc>
            </a:pPr>
            <a:endParaRPr lang="es-ES" b="1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Módulo 7: </a:t>
            </a:r>
            <a:r>
              <a:rPr lang="es-ES" b="1" spc="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Mktg</a:t>
            </a:r>
            <a:r>
              <a:rPr lang="es-ES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digital y plan de medios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¿Qué es un plan de medios?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Técnicas de Rentabilización de la Inversión</a:t>
            </a:r>
          </a:p>
          <a:p>
            <a:pPr marL="12700">
              <a:lnSpc>
                <a:spcPct val="100000"/>
              </a:lnSpc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- Tarea práctica: Elaboración plan de mejora.</a:t>
            </a:r>
          </a:p>
          <a:p>
            <a:pPr marL="12700">
              <a:lnSpc>
                <a:spcPct val="100000"/>
              </a:lnSpc>
            </a:pPr>
            <a:endParaRPr lang="es-ES" spc="5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664ABC28-16AF-599D-341E-734561045C44}"/>
              </a:ext>
            </a:extLst>
          </p:cNvPr>
          <p:cNvSpPr txBox="1"/>
          <p:nvPr/>
        </p:nvSpPr>
        <p:spPr>
          <a:xfrm>
            <a:off x="12892615" y="8341293"/>
            <a:ext cx="3312585" cy="629661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99692" marR="5080">
              <a:spcBef>
                <a:spcPts val="495"/>
              </a:spcBef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CÓDIGO SENCE: </a:t>
            </a:r>
            <a:r>
              <a:rPr lang="es-ES" sz="1800" spc="5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1238018421</a:t>
            </a:r>
          </a:p>
          <a:p>
            <a:pPr marL="99692" marR="5080">
              <a:spcBef>
                <a:spcPts val="495"/>
              </a:spcBef>
            </a:pPr>
            <a:r>
              <a:rPr lang="es-ES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HORAS: 91</a:t>
            </a: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127D46CD-35CB-25D9-4037-D6AE2D91C7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9998" b="28226"/>
          <a:stretch/>
        </p:blipFill>
        <p:spPr>
          <a:xfrm>
            <a:off x="1279049" y="1698911"/>
            <a:ext cx="1503994" cy="66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4;p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F03A72C-481E-9F0D-0470-4D7A1D6D41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021" b="32685"/>
          <a:stretch/>
        </p:blipFill>
        <p:spPr>
          <a:xfrm>
            <a:off x="2118710" y="2231807"/>
            <a:ext cx="762124" cy="325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28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6141</TotalTime>
  <Words>624</Words>
  <Application>Microsoft Office PowerPoint</Application>
  <PresentationFormat>Personalizado</PresentationFormat>
  <Paragraphs>88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Tahoma</vt:lpstr>
      <vt:lpstr>Office Theme</vt:lpstr>
      <vt:lpstr>Presentación de PowerPoint</vt:lpstr>
      <vt:lpstr>Cursos UANDES online</vt:lpstr>
      <vt:lpstr>Marketing Digital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3</dc:title>
  <dc:creator>CARLA</dc:creator>
  <cp:lastModifiedBy>UA Blended</cp:lastModifiedBy>
  <cp:revision>578</cp:revision>
  <cp:lastPrinted>2023-04-20T17:11:13Z</cp:lastPrinted>
  <dcterms:created xsi:type="dcterms:W3CDTF">2022-06-17T19:41:07Z</dcterms:created>
  <dcterms:modified xsi:type="dcterms:W3CDTF">2023-08-23T21:09:15Z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2022-06-17T00:00:00Z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2022-06-17T00:00:00Z</vt:filetime>
  </property>
</Properties>
</file>